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73" r:id="rId8"/>
    <p:sldId id="265" r:id="rId9"/>
    <p:sldId id="266" r:id="rId10"/>
    <p:sldId id="269" r:id="rId11"/>
    <p:sldId id="267" r:id="rId12"/>
    <p:sldId id="268" r:id="rId13"/>
    <p:sldId id="274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17" autoAdjust="0"/>
  </p:normalViewPr>
  <p:slideViewPr>
    <p:cSldViewPr>
      <p:cViewPr varScale="1">
        <p:scale>
          <a:sx n="73" d="100"/>
          <a:sy n="73" d="100"/>
        </p:scale>
        <p:origin x="18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56;&#1072;&#1079;&#1084;&#1077;&#1097;&#1077;&#1085;&#1080;&#1077;%20&#1085;&#1072;&#1096;%20&#1089;&#1072;&#1081;&#1090;\&#1041;&#1102;&#1076;&#1078;&#1077;&#1090;%20&#1076;&#1083;&#1103;%20&#1075;&#1088;&#1072;&#1078;&#1076;&#1072;&#1085;\2021\&#1064;&#1072;&#1073;&#1083;&#1086;&#1085;%20&#1087;&#1088;&#1077;&#1079;&#1077;&#1085;&#1090;&#1072;&#1094;&#1080;&#1080;%20&#1079;&#1072;%201%20&#1087;&#1086;&#1083;&#1091;&#1075;&#1086;&#1076;&#1080;&#1077;%202021%20&#1075;&#1086;&#1076;&#1072;%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56;&#1072;&#1079;&#1084;&#1077;&#1097;&#1077;&#1085;&#1080;&#1077;%20&#1085;&#1072;&#1096;%20&#1089;&#1072;&#1081;&#1090;\&#1041;&#1102;&#1076;&#1078;&#1077;&#1090;%20&#1076;&#1083;&#1103;%20&#1075;&#1088;&#1072;&#1078;&#1076;&#1072;&#1085;\2021\&#1064;&#1072;&#1073;&#1083;&#1086;&#1085;%20&#1087;&#1088;&#1077;&#1079;&#1077;&#1085;&#1090;&#1072;&#1094;&#1080;&#1080;%20&#1079;&#1072;%201%20&#1087;&#1086;&#1083;&#1091;&#1075;&#1086;&#1076;&#1080;&#1077;%202021%20&#1075;&#1086;&#1076;&#1072;%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56;&#1072;&#1079;&#1084;&#1077;&#1097;&#1077;&#1085;&#1080;&#1077;%20&#1085;&#1072;&#1096;%20&#1089;&#1072;&#1081;&#1090;\&#1041;&#1102;&#1076;&#1078;&#1077;&#1090;%20&#1076;&#1083;&#1103;%20&#1075;&#1088;&#1072;&#1078;&#1076;&#1072;&#1085;\2021\&#1064;&#1072;&#1073;&#1083;&#1086;&#1085;%20&#1087;&#1088;&#1077;&#1079;&#1077;&#1085;&#1090;&#1072;&#1094;&#1080;&#1080;%20&#1079;&#1072;%201%20&#1087;&#1086;&#1083;&#1091;&#1075;&#1086;&#1076;&#1080;&#1077;%202021%20&#1075;&#1086;&#1076;&#1072;%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56;&#1072;&#1079;&#1084;&#1077;&#1097;&#1077;&#1085;&#1080;&#1077;%20&#1085;&#1072;&#1096;%20&#1089;&#1072;&#1081;&#1090;\&#1041;&#1102;&#1076;&#1078;&#1077;&#1090;%20&#1076;&#1083;&#1103;%20&#1075;&#1088;&#1072;&#1078;&#1076;&#1072;&#1085;\2021\&#1064;&#1072;&#1073;&#1083;&#1086;&#1085;%20&#1087;&#1088;&#1077;&#1079;&#1077;&#1085;&#1090;&#1072;&#1094;&#1080;&#1080;%20&#1079;&#1072;%201%20&#1087;&#1086;&#1083;&#1091;&#1075;&#1086;&#1076;&#1080;&#1077;%202021%20&#1075;&#1086;&#1076;&#1072;%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56;&#1072;&#1079;&#1084;&#1077;&#1097;&#1077;&#1085;&#1080;&#1077;%20&#1085;&#1072;&#1096;%20&#1089;&#1072;&#1081;&#1090;\&#1041;&#1102;&#1076;&#1078;&#1077;&#1090;%20&#1076;&#1083;&#1103;%20&#1075;&#1088;&#1072;&#1078;&#1076;&#1072;&#1085;\2021\&#1064;&#1072;&#1073;&#1083;&#1086;&#1085;%20&#1087;&#1088;&#1077;&#1079;&#1077;&#1085;&#1090;&#1072;&#1094;&#1080;&#1080;%20&#1079;&#1072;%201%20&#1087;&#1086;&#1083;&#1091;&#1075;&#1086;&#1076;&#1080;&#1077;%202021%20&#1075;&#1086;&#1076;&#1072;%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56;&#1072;&#1079;&#1084;&#1077;&#1097;&#1077;&#1085;&#1080;&#1077;%20&#1085;&#1072;&#1096;%20&#1089;&#1072;&#1081;&#1090;\&#1041;&#1102;&#1076;&#1078;&#1077;&#1090;%20&#1076;&#1083;&#1103;%20&#1075;&#1088;&#1072;&#1078;&#1076;&#1072;&#1085;\2021\&#1064;&#1072;&#1073;&#1083;&#1086;&#1085;%20&#1087;&#1088;&#1077;&#1079;&#1077;&#1085;&#1090;&#1072;&#1094;&#1080;&#1080;%20&#1079;&#1072;%201%20&#1087;&#1086;&#1083;&#1091;&#1075;&#1086;&#1076;&#1080;&#1077;%202021%20&#1075;&#1086;&#1076;&#1072;%2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56;&#1072;&#1079;&#1084;&#1077;&#1097;&#1077;&#1085;&#1080;&#1077;%20&#1085;&#1072;&#1096;%20&#1089;&#1072;&#1081;&#1090;\&#1041;&#1102;&#1076;&#1078;&#1077;&#1090;%20&#1076;&#1083;&#1103;%20&#1075;&#1088;&#1072;&#1078;&#1076;&#1072;&#1085;\2021\&#1064;&#1072;&#1073;&#1083;&#1086;&#1085;%20&#1087;&#1088;&#1077;&#1079;&#1077;&#1085;&#1090;&#1072;&#1094;&#1080;&#1080;%20&#1079;&#1072;%201%20&#1087;&#1086;&#1083;&#1091;&#1075;&#1086;&#1076;&#1080;&#1077;%202021%20&#1075;&#1086;&#1076;&#1072;%2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56;&#1072;&#1079;&#1084;&#1077;&#1097;&#1077;&#1085;&#1080;&#1077;%20&#1085;&#1072;&#1096;%20&#1089;&#1072;&#1081;&#1090;\&#1041;&#1102;&#1076;&#1078;&#1077;&#1090;%20&#1076;&#1083;&#1103;%20&#1075;&#1088;&#1072;&#1078;&#1076;&#1072;&#1085;\2021\&#1064;&#1072;&#1073;&#1083;&#1086;&#1085;%20&#1087;&#1088;&#1077;&#1079;&#1077;&#1085;&#1090;&#1072;&#1094;&#1080;&#1080;%20&#1079;&#1072;%201%20&#1087;&#1086;&#1083;&#1091;&#1075;&#1086;&#1076;&#1080;&#1077;%202021%20&#1075;&#1086;&#1076;&#1072;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</c:view3D>
    <c:floor>
      <c:thickness val="0"/>
    </c:floor>
    <c:sideWall>
      <c:thickness val="0"/>
      <c:spPr>
        <a:solidFill>
          <a:srgbClr val="FFFFFF"/>
        </a:solidFill>
        <a:ln w="25400">
          <a:noFill/>
        </a:ln>
      </c:spPr>
    </c:sideWall>
    <c:backWall>
      <c:thickness val="0"/>
      <c:spPr>
        <a:solidFill>
          <a:srgbClr val="FFFFFF"/>
        </a:soli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294849023090587"/>
          <c:y val="3.3210332103321034E-2"/>
          <c:w val="0.78863232682060391"/>
          <c:h val="0.8708487084870848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80C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CEFC-4D73-AC75-6D7D320B27AA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CEFC-4D73-AC75-6D7D320B27AA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CEFC-4D73-AC75-6D7D320B27AA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EFC-4D73-AC75-6D7D320B27AA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EFC-4D73-AC75-6D7D320B27AA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EFC-4D73-AC75-6D7D320B27A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'основные показатели 1'!$I$18:$I$20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профицит (-)</c:v>
                </c:pt>
              </c:strCache>
            </c:strRef>
          </c:cat>
          <c:val>
            <c:numRef>
              <c:f>'основные показатели 1'!$J$18:$J$20</c:f>
              <c:numCache>
                <c:formatCode>#,##0.0</c:formatCode>
                <c:ptCount val="3"/>
                <c:pt idx="0">
                  <c:v>21805.1</c:v>
                </c:pt>
                <c:pt idx="1">
                  <c:v>20720.599999999999</c:v>
                </c:pt>
                <c:pt idx="2">
                  <c:v>1084.5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FC-4D73-AC75-6D7D320B27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shape val="box"/>
        <c:axId val="314483168"/>
        <c:axId val="1"/>
        <c:axId val="0"/>
      </c:bar3DChart>
      <c:catAx>
        <c:axId val="3144831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At val="0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рублей</a:t>
                </a:r>
              </a:p>
            </c:rich>
          </c:tx>
          <c:layout>
            <c:manualLayout>
              <c:xMode val="edge"/>
              <c:yMode val="edge"/>
              <c:x val="2.4866785079928951E-2"/>
              <c:y val="0.38560885608856088"/>
            </c:manualLayout>
          </c:layout>
          <c:overlay val="0"/>
          <c:spPr>
            <a:noFill/>
            <a:ln w="25400">
              <a:noFill/>
            </a:ln>
          </c:spPr>
        </c:title>
        <c:numFmt formatCode="#,##0.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14483168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8294849023090587"/>
          <c:y val="0.92066420664206639"/>
          <c:w val="0.15508948592793573"/>
          <c:h val="7.9335793357933573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1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4.7001180726334709E-3"/>
                  <c:y val="-1.0158983431035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FA9-4A5C-B9E8-AF5CC6674CB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 доходы исполнение 2'!$A$3:$A$5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 доходы исполнение 2'!$B$3:$B$5</c:f>
              <c:numCache>
                <c:formatCode>_-* #,##0.0\ _₽_-;\-* #,##0.0\ _₽_-;_-* "-"??\ _₽_-;_-@_-</c:formatCode>
                <c:ptCount val="3"/>
                <c:pt idx="0">
                  <c:v>2226.8000000000002</c:v>
                </c:pt>
                <c:pt idx="1">
                  <c:v>560.6</c:v>
                </c:pt>
                <c:pt idx="2">
                  <c:v>19017.7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A9-4A5C-B9E8-AF5CC6674CB7}"/>
            </c:ext>
          </c:extLst>
        </c:ser>
        <c:ser>
          <c:idx val="1"/>
          <c:order val="1"/>
          <c:explosion val="25"/>
          <c:cat>
            <c:strRef>
              <c:f>' доходы исполнение 2'!$A$3:$A$5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 доходы исполнение 2'!$C$3:$C$5</c:f>
              <c:numCache>
                <c:formatCode>_(* #,##0.00_);_(* \(#,##0.00\);_(* "-"??_);_(@_)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AFA9-4A5C-B9E8-AF5CC6674C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249865505942197E-2"/>
          <c:y val="9.7587639601729961E-2"/>
          <c:w val="0.54024045907305063"/>
          <c:h val="0.81562094211907721"/>
        </c:manualLayout>
      </c:layout>
      <c:pie3DChart>
        <c:varyColors val="1"/>
        <c:ser>
          <c:idx val="0"/>
          <c:order val="0"/>
          <c:explosion val="25"/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'расходы исполнение 4'!$A$3:$A$11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 </c:v>
                </c:pt>
                <c:pt idx="5">
                  <c:v>Другие вопросы в области охраны окружающей среды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'расходы исполнение 4'!$B$3:$B$11</c:f>
              <c:numCache>
                <c:formatCode>_-* #,##0.0\ _₽_-;\-* #,##0.0\ _₽_-;_-* "-"??\ _₽_-;_-@_-</c:formatCode>
                <c:ptCount val="8"/>
                <c:pt idx="0">
                  <c:v>9036.4</c:v>
                </c:pt>
                <c:pt idx="1">
                  <c:v>81.099999999999994</c:v>
                </c:pt>
                <c:pt idx="2">
                  <c:v>115.4</c:v>
                </c:pt>
                <c:pt idx="3">
                  <c:v>3407.3</c:v>
                </c:pt>
                <c:pt idx="4">
                  <c:v>1206.5</c:v>
                </c:pt>
                <c:pt idx="5">
                  <c:v>97.3</c:v>
                </c:pt>
                <c:pt idx="6">
                  <c:v>5926.6</c:v>
                </c:pt>
                <c:pt idx="7">
                  <c:v>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DC-4E27-BBDE-268024AA1BB2}"/>
            </c:ext>
          </c:extLst>
        </c:ser>
        <c:ser>
          <c:idx val="1"/>
          <c:order val="1"/>
          <c:explosion val="25"/>
          <c:cat>
            <c:strRef>
              <c:f>'расходы исполнение 4'!$A$3:$A$11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 </c:v>
                </c:pt>
                <c:pt idx="5">
                  <c:v>Другие вопросы в области охраны окружающей среды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'расходы исполнение 4'!$C$3:$C$11</c:f>
              <c:numCache>
                <c:formatCode>_(* #,##0.00_);_(* \(#,##0.00\);_(* "-"??_);_(@_)</c:formatCode>
                <c:ptCount val="8"/>
                <c:pt idx="0">
                  <c:v>14089788.48</c:v>
                </c:pt>
                <c:pt idx="1">
                  <c:v>210100</c:v>
                </c:pt>
                <c:pt idx="2">
                  <c:v>84100</c:v>
                </c:pt>
                <c:pt idx="3">
                  <c:v>4201608.5199999996</c:v>
                </c:pt>
                <c:pt idx="4">
                  <c:v>4666415.79</c:v>
                </c:pt>
                <c:pt idx="6">
                  <c:v>15023041.32</c:v>
                </c:pt>
                <c:pt idx="7">
                  <c:v>2482696.86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DC-4E27-BBDE-268024AA1B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'соц. сфера 6'!$A$3:$A$5</c:f>
              <c:strCache>
                <c:ptCount val="2"/>
                <c:pt idx="0">
                  <c:v>Культура, кинематография</c:v>
                </c:pt>
                <c:pt idx="1">
                  <c:v>Физическая культура и спорт</c:v>
                </c:pt>
              </c:strCache>
            </c:strRef>
          </c:cat>
          <c:val>
            <c:numRef>
              <c:f>'соц. сфера 6'!$B$3:$B$5</c:f>
              <c:numCache>
                <c:formatCode>_-* #,##0.0\ _₽_-;\-* #,##0.0\ _₽_-;_-* "-"??\ _₽_-;_-@_-</c:formatCode>
                <c:ptCount val="2"/>
                <c:pt idx="0">
                  <c:v>5926.6</c:v>
                </c:pt>
                <c:pt idx="1">
                  <c:v>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32-4515-85B2-BB68DE074AA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'культура расходы 7'!$A$3:$A$17</c:f>
              <c:strCache>
                <c:ptCount val="8"/>
                <c:pt idx="0">
                  <c:v>Заработная плата </c:v>
                </c:pt>
                <c:pt idx="1">
                  <c:v>Социальные пособия и компенсации персоналу в денежной форме</c:v>
                </c:pt>
                <c:pt idx="2">
                  <c:v>Начисления на выплаты по оплате труда</c:v>
                </c:pt>
                <c:pt idx="3">
                  <c:v>Услуги связи</c:v>
                </c:pt>
                <c:pt idx="4">
                  <c:v>Коммунальные услуги</c:v>
                </c:pt>
                <c:pt idx="5">
                  <c:v>Работы, услуги по содержанию имущества</c:v>
                </c:pt>
                <c:pt idx="6">
                  <c:v>Прочие работы, услуги</c:v>
                </c:pt>
                <c:pt idx="7">
                  <c:v>Увеличение стоимости основных средств,материальных запасов</c:v>
                </c:pt>
              </c:strCache>
            </c:strRef>
          </c:cat>
          <c:val>
            <c:numRef>
              <c:f>'культура расходы 7'!$B$3:$B$17</c:f>
              <c:numCache>
                <c:formatCode>_-* #,##0.0\ _₽_-;\-* #,##0.0\ _₽_-;_-* "-"??\ _₽_-;_-@_-</c:formatCode>
                <c:ptCount val="8"/>
                <c:pt idx="0">
                  <c:v>4058.8</c:v>
                </c:pt>
                <c:pt idx="1">
                  <c:v>23.7</c:v>
                </c:pt>
                <c:pt idx="2">
                  <c:v>915.7</c:v>
                </c:pt>
                <c:pt idx="3">
                  <c:v>26.5</c:v>
                </c:pt>
                <c:pt idx="4">
                  <c:v>771.3</c:v>
                </c:pt>
                <c:pt idx="5">
                  <c:v>140.30000000000001</c:v>
                </c:pt>
                <c:pt idx="7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1-495B-BA9B-7517DC925C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5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'спорт расходы 8 '!$A$3:$A$12</c:f>
              <c:strCache>
                <c:ptCount val="4"/>
                <c:pt idx="0">
                  <c:v>Увеличение стоимости материальных запасов</c:v>
                </c:pt>
                <c:pt idx="1">
                  <c:v>Услуги связи</c:v>
                </c:pt>
                <c:pt idx="2">
                  <c:v>Работы, услуги по содержанию имущества</c:v>
                </c:pt>
                <c:pt idx="3">
                  <c:v>Коммунальные услуги</c:v>
                </c:pt>
              </c:strCache>
            </c:strRef>
          </c:cat>
          <c:val>
            <c:numRef>
              <c:f>'спорт расходы 8 '!$B$3:$B$12</c:f>
              <c:numCache>
                <c:formatCode>_-* #,##0.0\ _₽_-;\-* #,##0.0\ _₽_-;_-* "-"??\ _₽_-;_-@_-</c:formatCode>
                <c:ptCount val="4"/>
                <c:pt idx="0">
                  <c:v>60</c:v>
                </c:pt>
                <c:pt idx="1">
                  <c:v>1.9</c:v>
                </c:pt>
                <c:pt idx="2">
                  <c:v>217</c:v>
                </c:pt>
                <c:pt idx="3">
                  <c:v>554.70000000000005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61-4DE8-B8C3-727AD6DC06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'музей расходы'!$A$3:$A$12</c:f>
              <c:strCache>
                <c:ptCount val="3"/>
                <c:pt idx="1">
                  <c:v>Работы, услуги по содержанию имущества</c:v>
                </c:pt>
                <c:pt idx="2">
                  <c:v>Коммунальные услуги</c:v>
                </c:pt>
              </c:strCache>
            </c:strRef>
          </c:cat>
          <c:val>
            <c:numRef>
              <c:f>'музей расходы'!$B$3:$B$12</c:f>
              <c:numCache>
                <c:formatCode>_-* #,##0.0\ _₽_-;\-* #,##0.0\ _₽_-;_-* "-"??\ _₽_-;_-@_-</c:formatCode>
                <c:ptCount val="3"/>
                <c:pt idx="1">
                  <c:v>5.2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49-4AE9-B030-8AE6A7CBB5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'Благоустройство 9'!$A$3:$A$5</c:f>
              <c:strCache>
                <c:ptCount val="2"/>
                <c:pt idx="0">
                  <c:v>Оплата труда безработных граждан</c:v>
                </c:pt>
                <c:pt idx="1">
                  <c:v>Оплата уличного освещения и т/о уличного освещения</c:v>
                </c:pt>
              </c:strCache>
            </c:strRef>
          </c:cat>
          <c:val>
            <c:numRef>
              <c:f>'Благоустройство 9'!$B$3:$B$5</c:f>
              <c:numCache>
                <c:formatCode>_-* #,##0.0\ _₽_-;\-* #,##0.0\ _₽_-;_-* "-"??\ _₽_-;_-@_-</c:formatCode>
                <c:ptCount val="2"/>
                <c:pt idx="0">
                  <c:v>190.6</c:v>
                </c:pt>
                <c:pt idx="1">
                  <c:v>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60-42C5-BD29-0EA4FF27ED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EF622-A121-453C-870B-A08C1FFD396B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70E4D-491F-48AC-B5AD-625E7D975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991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70E4D-491F-48AC-B5AD-625E7D9756E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406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56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61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360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7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447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632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942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408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91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70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962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4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56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21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42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43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64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8539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СЕЛЬСКОЕ ПОСЕЛЕНИЕ ПОЛНОВАТ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1368152"/>
          </a:xfrm>
        </p:spPr>
        <p:txBody>
          <a:bodyPr>
            <a:normAutofit fontScale="92500" lnSpcReduction="10000"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БЮДЖЕТ ДЛЯ ГРАЖДАН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83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Функциональная структура расходов </a:t>
            </a:r>
            <a:r>
              <a:rPr lang="ru-RU" sz="2000" dirty="0"/>
              <a:t>бюджета сельского поселения Полноват в сфере культуры</a:t>
            </a:r>
            <a:r>
              <a:rPr lang="ru-RU" sz="2000" dirty="0" smtClean="0"/>
              <a:t>, </a:t>
            </a:r>
            <a:r>
              <a:rPr lang="ru-RU" sz="2000" dirty="0"/>
              <a:t>физической культуры и спорта </a:t>
            </a:r>
            <a:r>
              <a:rPr lang="ru-RU" sz="2000" dirty="0" smtClean="0"/>
              <a:t>за </a:t>
            </a:r>
            <a:r>
              <a:rPr lang="en-US" sz="2000" dirty="0" smtClean="0"/>
              <a:t>I</a:t>
            </a:r>
            <a:r>
              <a:rPr lang="ru-RU" sz="2000" dirty="0" smtClean="0"/>
              <a:t> </a:t>
            </a:r>
            <a:r>
              <a:rPr lang="ru-RU" sz="2000" dirty="0" smtClean="0"/>
              <a:t>полугодие </a:t>
            </a:r>
            <a:r>
              <a:rPr lang="ru-RU" sz="2000" dirty="0" smtClean="0"/>
              <a:t>2021 года</a:t>
            </a:r>
            <a:endParaRPr lang="ru-RU" sz="20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9026443"/>
              </p:ext>
            </p:extLst>
          </p:nvPr>
        </p:nvGraphicFramePr>
        <p:xfrm>
          <a:off x="683568" y="2057400"/>
          <a:ext cx="7416824" cy="425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2785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Расходы бюджета сельского поселения Полноват на содержание МАУ «Центр культуры и спорта «Созвездие»                                                             (культура)</a:t>
            </a:r>
            <a:endParaRPr lang="ru-RU" sz="24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957307"/>
              </p:ext>
            </p:extLst>
          </p:nvPr>
        </p:nvGraphicFramePr>
        <p:xfrm>
          <a:off x="611560" y="1700808"/>
          <a:ext cx="792088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1881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/>
              <a:t>Расходы бюджета сельского поселения Полноват на содержание МАУ «Центр культуры и спорта </a:t>
            </a:r>
            <a:r>
              <a:rPr lang="ru-RU" sz="2800" dirty="0" smtClean="0"/>
              <a:t>«Созвездие»                                                                                   (спорт)</a:t>
            </a:r>
            <a:endParaRPr lang="ru-RU" sz="28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9776817"/>
              </p:ext>
            </p:extLst>
          </p:nvPr>
        </p:nvGraphicFramePr>
        <p:xfrm>
          <a:off x="899592" y="2060848"/>
          <a:ext cx="7488832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890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/>
              <a:t>Расходы бюджета сельского поселения Полноват на содержание МАУ «Центр культуры и спорта </a:t>
            </a:r>
            <a:r>
              <a:rPr lang="ru-RU" sz="2800" dirty="0" smtClean="0"/>
              <a:t>«Созвездие»                                                                                   (историко-краеведческий отдел )</a:t>
            </a:r>
            <a:endParaRPr lang="ru-RU" sz="28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0925568"/>
              </p:ext>
            </p:extLst>
          </p:nvPr>
        </p:nvGraphicFramePr>
        <p:xfrm>
          <a:off x="531639" y="2132856"/>
          <a:ext cx="7784777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953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Расходы бюджета сельского поселения Полноват на благоустройство за </a:t>
            </a:r>
            <a:r>
              <a:rPr lang="en-US" sz="2400" dirty="0" smtClean="0"/>
              <a:t>I</a:t>
            </a:r>
            <a:r>
              <a:rPr lang="ru-RU" sz="2400" dirty="0" smtClean="0"/>
              <a:t> </a:t>
            </a:r>
            <a:r>
              <a:rPr lang="ru-RU" sz="2400" dirty="0" smtClean="0"/>
              <a:t>полугодие </a:t>
            </a:r>
            <a:r>
              <a:rPr lang="ru-RU" sz="2400" dirty="0" smtClean="0"/>
              <a:t>2021 года</a:t>
            </a:r>
            <a:endParaRPr lang="ru-RU" sz="24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1850975"/>
              </p:ext>
            </p:extLst>
          </p:nvPr>
        </p:nvGraphicFramePr>
        <p:xfrm>
          <a:off x="755576" y="1988840"/>
          <a:ext cx="756084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0984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7973516" cy="1463040"/>
          </a:xfrm>
        </p:spPr>
        <p:txBody>
          <a:bodyPr/>
          <a:lstStyle/>
          <a:p>
            <a:r>
              <a:rPr lang="ru-RU" i="1" dirty="0" smtClean="0"/>
              <a:t>Спасибо за внимание!!!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71152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Что такое «бюджет для граждан»?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1800" dirty="0"/>
              <a:t>Бюджет для граждан – это документ,</a:t>
            </a:r>
          </a:p>
          <a:p>
            <a:r>
              <a:rPr lang="ru-RU" sz="1800" dirty="0"/>
              <a:t>разрабатываемый и публикуемый в открытом</a:t>
            </a:r>
          </a:p>
          <a:p>
            <a:r>
              <a:rPr lang="ru-RU" sz="1800" dirty="0"/>
              <a:t>доступе финансовым органом соответствующего</a:t>
            </a:r>
          </a:p>
          <a:p>
            <a:r>
              <a:rPr lang="ru-RU" sz="1800" dirty="0"/>
              <a:t>публично-правового образования в целях</a:t>
            </a:r>
          </a:p>
          <a:p>
            <a:r>
              <a:rPr lang="ru-RU" sz="1800" dirty="0"/>
              <a:t>предоставления гражданам актуальной</a:t>
            </a:r>
          </a:p>
          <a:p>
            <a:r>
              <a:rPr lang="ru-RU" sz="1800" dirty="0"/>
              <a:t>информации о бюджете и отчете о его</a:t>
            </a:r>
          </a:p>
          <a:p>
            <a:r>
              <a:rPr lang="ru-RU" sz="1800" dirty="0"/>
              <a:t>исполнении в объективной, заслуживающей</a:t>
            </a:r>
          </a:p>
          <a:p>
            <a:r>
              <a:rPr lang="ru-RU" sz="1800" dirty="0"/>
              <a:t>доверия, доступной и простой для понимания</a:t>
            </a:r>
          </a:p>
          <a:p>
            <a:r>
              <a:rPr lang="ru-RU" sz="1800" dirty="0"/>
              <a:t>форме.</a:t>
            </a:r>
          </a:p>
          <a:p>
            <a:pPr algn="ctr"/>
            <a:r>
              <a:rPr lang="ru-RU" sz="1800" dirty="0" smtClean="0"/>
              <a:t>  Бюджет для граждан на </a:t>
            </a:r>
            <a:r>
              <a:rPr lang="ru-RU" sz="1800" dirty="0" smtClean="0"/>
              <a:t>2021 </a:t>
            </a:r>
            <a:r>
              <a:rPr lang="ru-RU" sz="1800" dirty="0" smtClean="0"/>
              <a:t>год и плановый период </a:t>
            </a:r>
            <a:r>
              <a:rPr lang="ru-RU" sz="1800" dirty="0" smtClean="0"/>
              <a:t>2022 </a:t>
            </a:r>
            <a:r>
              <a:rPr lang="ru-RU" sz="1800" dirty="0" smtClean="0"/>
              <a:t>и </a:t>
            </a:r>
            <a:r>
              <a:rPr lang="ru-RU" sz="1800" dirty="0" smtClean="0"/>
              <a:t>2023 </a:t>
            </a:r>
            <a:r>
              <a:rPr lang="ru-RU" sz="1800" dirty="0" smtClean="0"/>
              <a:t>годов</a:t>
            </a:r>
          </a:p>
          <a:p>
            <a:pPr algn="ctr"/>
            <a:r>
              <a:rPr lang="ru-RU" sz="1800" dirty="0"/>
              <a:t>подготовлен </a:t>
            </a:r>
            <a:r>
              <a:rPr lang="ru-RU" sz="1800" dirty="0" smtClean="0"/>
              <a:t>на </a:t>
            </a:r>
            <a:r>
              <a:rPr lang="ru-RU" sz="1800" dirty="0"/>
              <a:t>основании Решения Совета депутатов сельского </a:t>
            </a:r>
          </a:p>
          <a:p>
            <a:pPr algn="ctr"/>
            <a:r>
              <a:rPr lang="ru-RU" sz="1800" dirty="0"/>
              <a:t>	поселения Полноват № </a:t>
            </a:r>
            <a:r>
              <a:rPr lang="ru-RU" sz="1800" dirty="0" smtClean="0"/>
              <a:t>40 </a:t>
            </a:r>
            <a:r>
              <a:rPr lang="ru-RU" sz="1800" dirty="0"/>
              <a:t>от </a:t>
            </a:r>
            <a:r>
              <a:rPr lang="ru-RU" sz="1800" dirty="0" smtClean="0"/>
              <a:t>10 </a:t>
            </a:r>
            <a:r>
              <a:rPr lang="ru-RU" sz="1800" dirty="0" smtClean="0"/>
              <a:t>декабря </a:t>
            </a:r>
            <a:r>
              <a:rPr lang="ru-RU" sz="1800" dirty="0" smtClean="0"/>
              <a:t>2020 </a:t>
            </a:r>
            <a:r>
              <a:rPr lang="ru-RU" sz="1800" dirty="0"/>
              <a:t>года «О </a:t>
            </a:r>
          </a:p>
          <a:p>
            <a:pPr algn="ctr"/>
            <a:r>
              <a:rPr lang="ru-RU" sz="1800" dirty="0"/>
              <a:t>	бюджете сельского поселения Полноват на </a:t>
            </a:r>
            <a:r>
              <a:rPr lang="ru-RU" sz="1800" dirty="0" smtClean="0"/>
              <a:t>2021 </a:t>
            </a:r>
            <a:r>
              <a:rPr lang="ru-RU" sz="1800" dirty="0"/>
              <a:t>год</a:t>
            </a:r>
          </a:p>
          <a:p>
            <a:pPr algn="ctr"/>
            <a:r>
              <a:rPr lang="ru-RU" sz="1800" dirty="0"/>
              <a:t>	и плановый период </a:t>
            </a:r>
            <a:r>
              <a:rPr lang="ru-RU" sz="1800" dirty="0" smtClean="0"/>
              <a:t>2022 </a:t>
            </a:r>
            <a:r>
              <a:rPr lang="ru-RU" sz="1800" dirty="0"/>
              <a:t>и </a:t>
            </a:r>
            <a:r>
              <a:rPr lang="ru-RU" sz="1800" dirty="0" smtClean="0"/>
              <a:t>2023 </a:t>
            </a:r>
            <a:r>
              <a:rPr lang="ru-RU" sz="1800" dirty="0"/>
              <a:t>годов»</a:t>
            </a:r>
          </a:p>
          <a:p>
            <a:pPr marL="360000"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3436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Бюджет – это план доходов и расходов на определенный период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dirty="0" smtClean="0"/>
              <a:t>Доходы бюджета –это поступающие в бюджет денежные средства</a:t>
            </a:r>
            <a:endParaRPr lang="ru-RU" sz="1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Дефицит</a:t>
            </a:r>
          </a:p>
          <a:p>
            <a:pPr algn="ctr"/>
            <a:r>
              <a:rPr lang="ru-RU" dirty="0" smtClean="0"/>
              <a:t>Расходы </a:t>
            </a:r>
            <a:r>
              <a:rPr lang="en-US" dirty="0" smtClean="0"/>
              <a:t>&gt; </a:t>
            </a:r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5025" y="2336874"/>
            <a:ext cx="4041775" cy="693135"/>
          </a:xfrm>
        </p:spPr>
        <p:txBody>
          <a:bodyPr>
            <a:noAutofit/>
          </a:bodyPr>
          <a:lstStyle/>
          <a:p>
            <a:pPr algn="ctr"/>
            <a:endParaRPr lang="ru-RU" sz="1800" dirty="0" smtClean="0"/>
          </a:p>
          <a:p>
            <a:pPr algn="ctr"/>
            <a:endParaRPr lang="ru-RU" sz="1800" dirty="0"/>
          </a:p>
          <a:p>
            <a:pPr algn="ctr"/>
            <a:endParaRPr lang="ru-RU" sz="1800" dirty="0" smtClean="0"/>
          </a:p>
          <a:p>
            <a:pPr algn="ctr"/>
            <a:endParaRPr lang="ru-RU" sz="1800" dirty="0"/>
          </a:p>
          <a:p>
            <a:pPr algn="ctr"/>
            <a:r>
              <a:rPr lang="ru-RU" sz="1800" dirty="0" smtClean="0"/>
              <a:t>Расходы бюджета – это выплачиваемые из бюджета денежные средства</a:t>
            </a:r>
            <a:endParaRPr lang="ru-RU" sz="1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Профицит</a:t>
            </a:r>
          </a:p>
          <a:p>
            <a:pPr algn="ctr"/>
            <a:r>
              <a:rPr lang="ru-RU" dirty="0" smtClean="0"/>
              <a:t>Доходы </a:t>
            </a:r>
            <a:r>
              <a:rPr lang="en-US" dirty="0" smtClean="0"/>
              <a:t>&gt; </a:t>
            </a:r>
            <a:r>
              <a:rPr lang="ru-RU" dirty="0" smtClean="0"/>
              <a:t>Расходы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22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Основные показатели доходов и расходов бюджета сельского поселения Полноват </a:t>
            </a:r>
            <a:r>
              <a:rPr lang="ru-RU" dirty="0" smtClean="0"/>
              <a:t>за </a:t>
            </a:r>
            <a:r>
              <a:rPr lang="en-US" dirty="0" smtClean="0"/>
              <a:t>I</a:t>
            </a:r>
            <a:r>
              <a:rPr lang="ru-RU" dirty="0" smtClean="0"/>
              <a:t> </a:t>
            </a:r>
            <a:r>
              <a:rPr lang="ru-RU" dirty="0" smtClean="0"/>
              <a:t>полугодие </a:t>
            </a:r>
            <a:r>
              <a:rPr lang="ru-RU" dirty="0" smtClean="0"/>
              <a:t>2021 года</a:t>
            </a:r>
            <a:endParaRPr lang="ru-RU" dirty="0"/>
          </a:p>
        </p:txBody>
      </p:sp>
      <p:graphicFrame>
        <p:nvGraphicFramePr>
          <p:cNvPr id="4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5889630"/>
              </p:ext>
            </p:extLst>
          </p:nvPr>
        </p:nvGraphicFramePr>
        <p:xfrm>
          <a:off x="683568" y="1268759"/>
          <a:ext cx="7632848" cy="4968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1105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Функциональная структура исполнения доходной части бюджета сельского поселения Полноват за </a:t>
            </a:r>
            <a:r>
              <a:rPr lang="en-US" sz="2000" dirty="0" smtClean="0"/>
              <a:t>I</a:t>
            </a:r>
            <a:r>
              <a:rPr lang="ru-RU" sz="2000" dirty="0" smtClean="0"/>
              <a:t> </a:t>
            </a:r>
            <a:r>
              <a:rPr lang="ru-RU" sz="2000" dirty="0" smtClean="0"/>
              <a:t>полугодие </a:t>
            </a:r>
            <a:r>
              <a:rPr lang="ru-RU" sz="2000" dirty="0" smtClean="0"/>
              <a:t>2021 года</a:t>
            </a:r>
            <a:endParaRPr lang="ru-RU" sz="20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173045"/>
              </p:ext>
            </p:extLst>
          </p:nvPr>
        </p:nvGraphicFramePr>
        <p:xfrm>
          <a:off x="899592" y="2060847"/>
          <a:ext cx="7272808" cy="4248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70390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1600" dirty="0"/>
              <a:t>Анализ исполнения доходной части бюджета сельского </a:t>
            </a:r>
            <a:r>
              <a:rPr lang="ru-RU" sz="1600" dirty="0" smtClean="0"/>
              <a:t>поселения </a:t>
            </a:r>
            <a:r>
              <a:rPr lang="ru-RU" sz="1600" dirty="0"/>
              <a:t>Полноват за </a:t>
            </a:r>
            <a:r>
              <a:rPr lang="en-US" sz="1600" dirty="0" smtClean="0"/>
              <a:t>I</a:t>
            </a:r>
            <a:r>
              <a:rPr lang="ru-RU" sz="1600" dirty="0" smtClean="0"/>
              <a:t> </a:t>
            </a:r>
            <a:r>
              <a:rPr lang="ru-RU" sz="1600" dirty="0" smtClean="0"/>
              <a:t>полугодие </a:t>
            </a:r>
            <a:r>
              <a:rPr lang="ru-RU" sz="1600" dirty="0" smtClean="0"/>
              <a:t>2021 года</a:t>
            </a:r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308299"/>
              </p:ext>
            </p:extLst>
          </p:nvPr>
        </p:nvGraphicFramePr>
        <p:xfrm>
          <a:off x="612411" y="772087"/>
          <a:ext cx="8064896" cy="58956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5792">
                  <a:extLst>
                    <a:ext uri="{9D8B030D-6E8A-4147-A177-3AD203B41FA5}">
                      <a16:colId xmlns:a16="http://schemas.microsoft.com/office/drawing/2014/main" val="1027845425"/>
                    </a:ext>
                  </a:extLst>
                </a:gridCol>
                <a:gridCol w="1466046">
                  <a:extLst>
                    <a:ext uri="{9D8B030D-6E8A-4147-A177-3AD203B41FA5}">
                      <a16:colId xmlns:a16="http://schemas.microsoft.com/office/drawing/2014/main" val="2586406414"/>
                    </a:ext>
                  </a:extLst>
                </a:gridCol>
                <a:gridCol w="1387333">
                  <a:extLst>
                    <a:ext uri="{9D8B030D-6E8A-4147-A177-3AD203B41FA5}">
                      <a16:colId xmlns:a16="http://schemas.microsoft.com/office/drawing/2014/main" val="3736546049"/>
                    </a:ext>
                  </a:extLst>
                </a:gridCol>
                <a:gridCol w="1485725">
                  <a:extLst>
                    <a:ext uri="{9D8B030D-6E8A-4147-A177-3AD203B41FA5}">
                      <a16:colId xmlns:a16="http://schemas.microsoft.com/office/drawing/2014/main" val="3952243686"/>
                    </a:ext>
                  </a:extLst>
                </a:gridCol>
              </a:tblGrid>
              <a:tr h="1096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Наименование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Исполнено за I полугодие 2021 года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166317"/>
                  </a:ext>
                </a:extLst>
              </a:tr>
              <a:tr h="109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Утверждено, рублей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Исполнено, рублей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% исполнения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extLst>
                  <a:ext uri="{0D108BD9-81ED-4DB2-BD59-A6C34878D82A}">
                    <a16:rowId xmlns:a16="http://schemas.microsoft.com/office/drawing/2014/main" val="829910302"/>
                  </a:ext>
                </a:extLst>
              </a:tr>
              <a:tr h="1096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extLst>
                  <a:ext uri="{0D108BD9-81ED-4DB2-BD59-A6C34878D82A}">
                    <a16:rowId xmlns:a16="http://schemas.microsoft.com/office/drawing/2014/main" val="3568826897"/>
                  </a:ext>
                </a:extLst>
              </a:tr>
              <a:tr h="1096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Налоговые доходы, в том числе: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            4 549 500,00  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          2 243 108,28  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49,3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extLst>
                  <a:ext uri="{0D108BD9-81ED-4DB2-BD59-A6C34878D82A}">
                    <a16:rowId xmlns:a16="http://schemas.microsoft.com/office/drawing/2014/main" val="2192176316"/>
                  </a:ext>
                </a:extLst>
              </a:tr>
              <a:tr h="58105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2271 и 228 Налогового кодекса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2 047 400,00 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1 133 579,07 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55,4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extLst>
                  <a:ext uri="{0D108BD9-81ED-4DB2-BD59-A6C34878D82A}">
                    <a16:rowId xmlns:a16="http://schemas.microsoft.com/office/drawing/2014/main" val="424638702"/>
                  </a:ext>
                </a:extLst>
              </a:tr>
              <a:tr h="38919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Налог на доходы физических лиц с доходов, полученных физическими лицами в соответствии со статьей 228 Налогового кодекса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                             -  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-                    765,27 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extLst>
                  <a:ext uri="{0D108BD9-81ED-4DB2-BD59-A6C34878D82A}">
                    <a16:rowId xmlns:a16="http://schemas.microsoft.com/office/drawing/2014/main" val="3621092115"/>
                  </a:ext>
                </a:extLst>
              </a:tr>
              <a:tr h="58105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1 071 370,00 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469 410,79 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43,8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extLst>
                  <a:ext uri="{0D108BD9-81ED-4DB2-BD59-A6C34878D82A}">
                    <a16:rowId xmlns:a16="http://schemas.microsoft.com/office/drawing/2014/main" val="3830919700"/>
                  </a:ext>
                </a:extLst>
              </a:tr>
              <a:tr h="6769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                    5 380,00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3 536,07 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65,7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extLst>
                  <a:ext uri="{0D108BD9-81ED-4DB2-BD59-A6C34878D82A}">
                    <a16:rowId xmlns:a16="http://schemas.microsoft.com/office/drawing/2014/main" val="232977639"/>
                  </a:ext>
                </a:extLst>
              </a:tr>
              <a:tr h="58105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              1 395 510,00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652 719,73 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46,8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extLst>
                  <a:ext uri="{0D108BD9-81ED-4DB2-BD59-A6C34878D82A}">
                    <a16:rowId xmlns:a16="http://schemas.microsoft.com/office/drawing/2014/main" val="1194878438"/>
                  </a:ext>
                </a:extLst>
              </a:tr>
              <a:tr h="58105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Доходы от уплаты акцизов на прямогонный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-                148 160,00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-               87 618,73 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59,1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extLst>
                  <a:ext uri="{0D108BD9-81ED-4DB2-BD59-A6C34878D82A}">
                    <a16:rowId xmlns:a16="http://schemas.microsoft.com/office/drawing/2014/main" val="1888895673"/>
                  </a:ext>
                </a:extLst>
              </a:tr>
              <a:tr h="3782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                   75 000,00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                 22 057,75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29,4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extLst>
                  <a:ext uri="{0D108BD9-81ED-4DB2-BD59-A6C34878D82A}">
                    <a16:rowId xmlns:a16="http://schemas.microsoft.com/office/drawing/2014/main" val="3694565710"/>
                  </a:ext>
                </a:extLst>
              </a:tr>
              <a:tr h="29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Земельный налог с организаций, обладающих земельным участком, расположенным в границах сельских поселений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                   32 000,00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                 27 030,35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84,5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extLst>
                  <a:ext uri="{0D108BD9-81ED-4DB2-BD59-A6C34878D82A}">
                    <a16:rowId xmlns:a16="http://schemas.microsoft.com/office/drawing/2014/main" val="419552187"/>
                  </a:ext>
                </a:extLst>
              </a:tr>
              <a:tr h="35635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                   20 000,00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                  4 175,90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20,9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extLst>
                  <a:ext uri="{0D108BD9-81ED-4DB2-BD59-A6C34878D82A}">
                    <a16:rowId xmlns:a16="http://schemas.microsoft.com/office/drawing/2014/main" val="533790060"/>
                  </a:ext>
                </a:extLst>
              </a:tr>
              <a:tr h="19734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Транспортный налог с организаций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                    2 000,00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                  1 379,20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69,0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extLst>
                  <a:ext uri="{0D108BD9-81ED-4DB2-BD59-A6C34878D82A}">
                    <a16:rowId xmlns:a16="http://schemas.microsoft.com/office/drawing/2014/main" val="1133781359"/>
                  </a:ext>
                </a:extLst>
              </a:tr>
              <a:tr h="19734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Транспортный налог с физических лиц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                   19 000,00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                  1 303,42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6,9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extLst>
                  <a:ext uri="{0D108BD9-81ED-4DB2-BD59-A6C34878D82A}">
                    <a16:rowId xmlns:a16="http://schemas.microsoft.com/office/drawing/2014/main" val="1499331289"/>
                  </a:ext>
                </a:extLst>
              </a:tr>
              <a:tr h="58105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                   30 000,00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                 16 300,00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54,3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84" marR="3484" marT="3484" marB="0" anchor="ctr"/>
                </a:tc>
                <a:extLst>
                  <a:ext uri="{0D108BD9-81ED-4DB2-BD59-A6C34878D82A}">
                    <a16:rowId xmlns:a16="http://schemas.microsoft.com/office/drawing/2014/main" val="4073038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670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322983"/>
              </p:ext>
            </p:extLst>
          </p:nvPr>
        </p:nvGraphicFramePr>
        <p:xfrm>
          <a:off x="611560" y="476676"/>
          <a:ext cx="7848872" cy="5760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3046">
                  <a:extLst>
                    <a:ext uri="{9D8B030D-6E8A-4147-A177-3AD203B41FA5}">
                      <a16:colId xmlns:a16="http://schemas.microsoft.com/office/drawing/2014/main" val="1677173246"/>
                    </a:ext>
                  </a:extLst>
                </a:gridCol>
                <a:gridCol w="1428807">
                  <a:extLst>
                    <a:ext uri="{9D8B030D-6E8A-4147-A177-3AD203B41FA5}">
                      <a16:colId xmlns:a16="http://schemas.microsoft.com/office/drawing/2014/main" val="3158122613"/>
                    </a:ext>
                  </a:extLst>
                </a:gridCol>
                <a:gridCol w="1352264">
                  <a:extLst>
                    <a:ext uri="{9D8B030D-6E8A-4147-A177-3AD203B41FA5}">
                      <a16:colId xmlns:a16="http://schemas.microsoft.com/office/drawing/2014/main" val="233602854"/>
                    </a:ext>
                  </a:extLst>
                </a:gridCol>
                <a:gridCol w="1444755">
                  <a:extLst>
                    <a:ext uri="{9D8B030D-6E8A-4147-A177-3AD203B41FA5}">
                      <a16:colId xmlns:a16="http://schemas.microsoft.com/office/drawing/2014/main" val="3178516110"/>
                    </a:ext>
                  </a:extLst>
                </a:gridCol>
              </a:tblGrid>
              <a:tr h="1945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Неналоговые доходы, в том числе: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               500 000,00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             544 285,40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108,9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b"/>
                </a:tc>
                <a:extLst>
                  <a:ext uri="{0D108BD9-81ED-4DB2-BD59-A6C34878D82A}">
                    <a16:rowId xmlns:a16="http://schemas.microsoft.com/office/drawing/2014/main" val="3005500130"/>
                  </a:ext>
                </a:extLst>
              </a:tr>
              <a:tr h="53292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Доходы от сдачи в аренду имущества, составляющего казну сельских поселений (за исключением земельных участков)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                 250 000,00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               384 239,78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153,7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extLst>
                  <a:ext uri="{0D108BD9-81ED-4DB2-BD59-A6C34878D82A}">
                    <a16:rowId xmlns:a16="http://schemas.microsoft.com/office/drawing/2014/main" val="2361225094"/>
                  </a:ext>
                </a:extLst>
              </a:tr>
              <a:tr h="10573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Прочие поступления от использования имущества, находящегося в собственности сельских поселений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                 250 000,00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               160 045,62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extLst>
                  <a:ext uri="{0D108BD9-81ED-4DB2-BD59-A6C34878D82A}">
                    <a16:rowId xmlns:a16="http://schemas.microsoft.com/office/drawing/2014/main" val="1800184722"/>
                  </a:ext>
                </a:extLst>
              </a:tr>
              <a:tr h="1945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Безвозмездные поступления, в том числе: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          40 487 920,60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        19 017 724,74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47,0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extLst>
                  <a:ext uri="{0D108BD9-81ED-4DB2-BD59-A6C34878D82A}">
                    <a16:rowId xmlns:a16="http://schemas.microsoft.com/office/drawing/2014/main" val="3907031797"/>
                  </a:ext>
                </a:extLst>
              </a:tr>
              <a:tr h="41449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Дотации бюджетам сельских поселений на выравнивание бюджетной обеспеченности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            27 272 800,00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          14 486 450,00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extLst>
                  <a:ext uri="{0D108BD9-81ED-4DB2-BD59-A6C34878D82A}">
                    <a16:rowId xmlns:a16="http://schemas.microsoft.com/office/drawing/2014/main" val="3368290428"/>
                  </a:ext>
                </a:extLst>
              </a:tr>
              <a:tr h="575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                 245 400,00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                 81 145,74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extLst>
                  <a:ext uri="{0D108BD9-81ED-4DB2-BD59-A6C34878D82A}">
                    <a16:rowId xmlns:a16="http://schemas.microsoft.com/office/drawing/2014/main" val="2147633802"/>
                  </a:ext>
                </a:extLst>
              </a:tr>
              <a:tr h="5582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Субвенции бюджетам сельских поселений на государственную регистрацию актов гражданского состояния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                   31 300,00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                 31 300,00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extLst>
                  <a:ext uri="{0D108BD9-81ED-4DB2-BD59-A6C34878D82A}">
                    <a16:rowId xmlns:a16="http://schemas.microsoft.com/office/drawing/2014/main" val="2366177582"/>
                  </a:ext>
                </a:extLst>
              </a:tr>
              <a:tr h="5582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Субвенции на осуществление отдельных полномочий ХМАО-Югры в сфере обращения с твердыми коммунальными отходами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                    1 300,00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                  1 300,00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extLst>
                  <a:ext uri="{0D108BD9-81ED-4DB2-BD59-A6C34878D82A}">
                    <a16:rowId xmlns:a16="http://schemas.microsoft.com/office/drawing/2014/main" val="2880719684"/>
                  </a:ext>
                </a:extLst>
              </a:tr>
              <a:tr h="5582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Субвенции на организацию мероприятий при осуществлении деятельности по обращению с животными без владельцев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                    4 700,00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                           -  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extLst>
                  <a:ext uri="{0D108BD9-81ED-4DB2-BD59-A6C34878D82A}">
                    <a16:rowId xmlns:a16="http://schemas.microsoft.com/office/drawing/2014/main" val="2710842234"/>
                  </a:ext>
                </a:extLst>
              </a:tr>
              <a:tr h="5921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Прочие межбюджетные трансферты, передаваемые бюджетам сельских поселений, на обеспечение сбалансированности бюджетов поселений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              8 795 717,40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            4 417 529,00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extLst>
                  <a:ext uri="{0D108BD9-81ED-4DB2-BD59-A6C34878D82A}">
                    <a16:rowId xmlns:a16="http://schemas.microsoft.com/office/drawing/2014/main" val="3054500716"/>
                  </a:ext>
                </a:extLst>
              </a:tr>
              <a:tr h="3299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Прочие субсидии бюджетам сельских поселений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              4 136 703,20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                           -  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ctr"/>
                </a:tc>
                <a:extLst>
                  <a:ext uri="{0D108BD9-81ED-4DB2-BD59-A6C34878D82A}">
                    <a16:rowId xmlns:a16="http://schemas.microsoft.com/office/drawing/2014/main" val="1516146240"/>
                  </a:ext>
                </a:extLst>
              </a:tr>
              <a:tr h="1945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ИТОГО: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          45 537 420,60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        21 805 118,42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47,9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85" marR="5285" marT="5285" marB="0" anchor="b"/>
                </a:tc>
                <a:extLst>
                  <a:ext uri="{0D108BD9-81ED-4DB2-BD59-A6C34878D82A}">
                    <a16:rowId xmlns:a16="http://schemas.microsoft.com/office/drawing/2014/main" val="379530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8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/>
              <a:t>Функциональная структура исполнения </a:t>
            </a:r>
            <a:r>
              <a:rPr lang="ru-RU" sz="2000" dirty="0" smtClean="0"/>
              <a:t>расходной </a:t>
            </a:r>
            <a:r>
              <a:rPr lang="ru-RU" sz="2000" dirty="0"/>
              <a:t>части бюджета сельского поселения Полноват за </a:t>
            </a:r>
            <a:r>
              <a:rPr lang="en-US" sz="2000" dirty="0" smtClean="0"/>
              <a:t>I</a:t>
            </a:r>
            <a:r>
              <a:rPr lang="ru-RU" sz="2000" dirty="0" smtClean="0"/>
              <a:t> </a:t>
            </a:r>
            <a:r>
              <a:rPr lang="ru-RU" sz="2000" dirty="0" smtClean="0"/>
              <a:t>полугодие </a:t>
            </a:r>
            <a:r>
              <a:rPr lang="ru-RU" sz="2000" dirty="0" smtClean="0"/>
              <a:t>2021 года</a:t>
            </a:r>
            <a:endParaRPr lang="ru-RU" sz="20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955732"/>
              </p:ext>
            </p:extLst>
          </p:nvPr>
        </p:nvGraphicFramePr>
        <p:xfrm>
          <a:off x="633412" y="1834166"/>
          <a:ext cx="7877176" cy="4547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1548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/>
              <a:t>Анализ исполнения расходной части бюджета сельского поселения Полноват за </a:t>
            </a:r>
            <a:r>
              <a:rPr lang="en-US" sz="2000" dirty="0" smtClean="0"/>
              <a:t>I</a:t>
            </a:r>
            <a:r>
              <a:rPr lang="ru-RU" sz="2000" dirty="0" smtClean="0"/>
              <a:t> </a:t>
            </a:r>
            <a:r>
              <a:rPr lang="ru-RU" sz="2000" dirty="0" smtClean="0"/>
              <a:t>полугодие </a:t>
            </a:r>
            <a:r>
              <a:rPr lang="ru-RU" sz="2000" dirty="0" smtClean="0"/>
              <a:t>2021 года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664544"/>
              </p:ext>
            </p:extLst>
          </p:nvPr>
        </p:nvGraphicFramePr>
        <p:xfrm>
          <a:off x="395536" y="1908497"/>
          <a:ext cx="8352927" cy="45448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9255">
                  <a:extLst>
                    <a:ext uri="{9D8B030D-6E8A-4147-A177-3AD203B41FA5}">
                      <a16:colId xmlns:a16="http://schemas.microsoft.com/office/drawing/2014/main" val="3721171598"/>
                    </a:ext>
                  </a:extLst>
                </a:gridCol>
                <a:gridCol w="1765812">
                  <a:extLst>
                    <a:ext uri="{9D8B030D-6E8A-4147-A177-3AD203B41FA5}">
                      <a16:colId xmlns:a16="http://schemas.microsoft.com/office/drawing/2014/main" val="4196504264"/>
                    </a:ext>
                  </a:extLst>
                </a:gridCol>
                <a:gridCol w="1687081">
                  <a:extLst>
                    <a:ext uri="{9D8B030D-6E8A-4147-A177-3AD203B41FA5}">
                      <a16:colId xmlns:a16="http://schemas.microsoft.com/office/drawing/2014/main" val="338565327"/>
                    </a:ext>
                  </a:extLst>
                </a:gridCol>
                <a:gridCol w="1900779">
                  <a:extLst>
                    <a:ext uri="{9D8B030D-6E8A-4147-A177-3AD203B41FA5}">
                      <a16:colId xmlns:a16="http://schemas.microsoft.com/office/drawing/2014/main" val="424410074"/>
                    </a:ext>
                  </a:extLst>
                </a:gridCol>
              </a:tblGrid>
              <a:tr h="2199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Наименование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Исполнено за I полугодие 2021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028608"/>
                  </a:ext>
                </a:extLst>
              </a:tr>
              <a:tr h="219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Утверждено, рублей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Исполнено, рублей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% исполнения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extLst>
                  <a:ext uri="{0D108BD9-81ED-4DB2-BD59-A6C34878D82A}">
                    <a16:rowId xmlns:a16="http://schemas.microsoft.com/office/drawing/2014/main" val="1596707607"/>
                  </a:ext>
                </a:extLst>
              </a:tr>
              <a:tr h="2199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extLst>
                  <a:ext uri="{0D108BD9-81ED-4DB2-BD59-A6C34878D82A}">
                    <a16:rowId xmlns:a16="http://schemas.microsoft.com/office/drawing/2014/main" val="2982908893"/>
                  </a:ext>
                </a:extLst>
              </a:tr>
              <a:tr h="428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Общегосударственные вопросы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19 110 110,28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9 036 367,44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47,3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extLst>
                  <a:ext uri="{0D108BD9-81ED-4DB2-BD59-A6C34878D82A}">
                    <a16:rowId xmlns:a16="http://schemas.microsoft.com/office/drawing/2014/main" val="983957152"/>
                  </a:ext>
                </a:extLst>
              </a:tr>
              <a:tr h="428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Национальная оборона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   245 400,00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   81 145,74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33,1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extLst>
                  <a:ext uri="{0D108BD9-81ED-4DB2-BD59-A6C34878D82A}">
                    <a16:rowId xmlns:a16="http://schemas.microsoft.com/office/drawing/2014/main" val="3892815956"/>
                  </a:ext>
                </a:extLst>
              </a:tr>
              <a:tr h="457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   121 800,00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 115 400,00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94,7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extLst>
                  <a:ext uri="{0D108BD9-81ED-4DB2-BD59-A6C34878D82A}">
                    <a16:rowId xmlns:a16="http://schemas.microsoft.com/office/drawing/2014/main" val="1986062646"/>
                  </a:ext>
                </a:extLst>
              </a:tr>
              <a:tr h="428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Национальная экономика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4 039 642,93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3 407 308,33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84,3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extLst>
                  <a:ext uri="{0D108BD9-81ED-4DB2-BD59-A6C34878D82A}">
                    <a16:rowId xmlns:a16="http://schemas.microsoft.com/office/drawing/2014/main" val="2109282125"/>
                  </a:ext>
                </a:extLst>
              </a:tr>
              <a:tr h="428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9 966 888,92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1 206 495,49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12,1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extLst>
                  <a:ext uri="{0D108BD9-81ED-4DB2-BD59-A6C34878D82A}">
                    <a16:rowId xmlns:a16="http://schemas.microsoft.com/office/drawing/2014/main" val="1550155208"/>
                  </a:ext>
                </a:extLst>
              </a:tr>
              <a:tr h="428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Другие вопросы в области охраны окружающей среды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     97 300,00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   97 300,00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extLst>
                  <a:ext uri="{0D108BD9-81ED-4DB2-BD59-A6C34878D82A}">
                    <a16:rowId xmlns:a16="http://schemas.microsoft.com/office/drawing/2014/main" val="25545841"/>
                  </a:ext>
                </a:extLst>
              </a:tr>
              <a:tr h="428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Культура, кинематография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13 130 405,00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5 926 600,00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45,1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extLst>
                  <a:ext uri="{0D108BD9-81ED-4DB2-BD59-A6C34878D82A}">
                    <a16:rowId xmlns:a16="http://schemas.microsoft.com/office/drawing/2014/main" val="3087013703"/>
                  </a:ext>
                </a:extLst>
              </a:tr>
              <a:tr h="428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Физическая культура и спорт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1 357 200,00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 850 000,00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62,6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extLst>
                  <a:ext uri="{0D108BD9-81ED-4DB2-BD59-A6C34878D82A}">
                    <a16:rowId xmlns:a16="http://schemas.microsoft.com/office/drawing/2014/main" val="2799676127"/>
                  </a:ext>
                </a:extLst>
              </a:tr>
              <a:tr h="4284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ИТОГО: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48 068 747,13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20 720 617,00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43,1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58" marR="9258" marT="9258" marB="0" anchor="b"/>
                </a:tc>
                <a:extLst>
                  <a:ext uri="{0D108BD9-81ED-4DB2-BD59-A6C34878D82A}">
                    <a16:rowId xmlns:a16="http://schemas.microsoft.com/office/drawing/2014/main" val="59387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707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Сетка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TM03457485[[fn=Сетчатая]]</Template>
  <TotalTime>171</TotalTime>
  <Words>1020</Words>
  <Application>Microsoft Office PowerPoint</Application>
  <PresentationFormat>Экран (4:3)</PresentationFormat>
  <Paragraphs>203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Сетка</vt:lpstr>
      <vt:lpstr> СЕЛЬСКОЕ ПОСЕЛЕНИЕ ПОЛНОВАТ</vt:lpstr>
      <vt:lpstr>Что такое «бюджет для граждан»?</vt:lpstr>
      <vt:lpstr>Бюджет – это план доходов и расходов на определенный период </vt:lpstr>
      <vt:lpstr>Презентация PowerPoint</vt:lpstr>
      <vt:lpstr>Функциональная структура исполнения доходной части бюджета сельского поселения Полноват за I полугодие 2021 года</vt:lpstr>
      <vt:lpstr>Анализ исполнения доходной части бюджета сельского поселения Полноват за I полугодие 2021 года</vt:lpstr>
      <vt:lpstr>Презентация PowerPoint</vt:lpstr>
      <vt:lpstr>Функциональная структура исполнения расходной части бюджета сельского поселения Полноват за I полугодие 2021 года</vt:lpstr>
      <vt:lpstr>Анализ исполнения расходной части бюджета сельского поселения Полноват за I полугодие 2021 года</vt:lpstr>
      <vt:lpstr>Функциональная структура расходов бюджета сельского поселения Полноват в сфере культуры, физической культуры и спорта за I полугодие 2021 года</vt:lpstr>
      <vt:lpstr>Расходы бюджета сельского поселения Полноват на содержание МАУ «Центр культуры и спорта «Созвездие»                                                             (культура)</vt:lpstr>
      <vt:lpstr>Расходы бюджета сельского поселения Полноват на содержание МАУ «Центр культуры и спорта «Созвездие»                                                                                   (спорт)</vt:lpstr>
      <vt:lpstr>Расходы бюджета сельского поселения Полноват на содержание МАУ «Центр культуры и спорта «Созвездие»                                                                                   (историко-краеведческий отдел )</vt:lpstr>
      <vt:lpstr>Расходы бюджета сельского поселения Полноват на благоустройство за I полугодие 2021 года</vt:lpstr>
      <vt:lpstr>Спасибо за внимание!!!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20</cp:revision>
  <dcterms:created xsi:type="dcterms:W3CDTF">2019-01-18T12:29:02Z</dcterms:created>
  <dcterms:modified xsi:type="dcterms:W3CDTF">2021-07-13T10:20:48Z</dcterms:modified>
</cp:coreProperties>
</file>