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75" r:id="rId3"/>
    <p:sldId id="274" r:id="rId4"/>
    <p:sldId id="260" r:id="rId5"/>
    <p:sldId id="261" r:id="rId6"/>
    <p:sldId id="262" r:id="rId7"/>
    <p:sldId id="276" r:id="rId8"/>
    <p:sldId id="265" r:id="rId9"/>
    <p:sldId id="266" r:id="rId10"/>
    <p:sldId id="269" r:id="rId11"/>
    <p:sldId id="267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9%20&#1079;&#1072;%201%20&#1087;&#1086;&#1083;&#1091;&#1075;&#1086;&#1076;&#108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9%20&#1079;&#1072;%201%20&#1087;&#1086;&#1083;&#1091;&#1075;&#1086;&#1076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9%20&#1079;&#1072;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9%20&#1079;&#1072;%201%20&#1087;&#1086;&#1083;&#1091;&#1075;&#1086;&#1076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9%20&#1079;&#1072;%201%20&#1087;&#1086;&#1083;&#1091;&#1075;&#1086;&#1076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9%20&#1079;&#1072;%201%20&#1087;&#1086;&#1083;&#1091;&#1075;&#1086;&#1076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9%20&#1079;&#1072;%201%20&#1087;&#1086;&#1083;&#1091;&#1075;&#1086;&#1076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  <c:spPr>
        <a:solidFill>
          <a:srgbClr val="FFFFFF"/>
        </a:solidFill>
        <a:ln w="25400">
          <a:noFill/>
        </a:ln>
      </c:spPr>
    </c:sideWall>
    <c:backWall>
      <c:thickness val="0"/>
      <c:spPr>
        <a:solidFill>
          <a:srgbClr val="FFFFFF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294849023090587"/>
          <c:y val="3.3210332103321034E-2"/>
          <c:w val="0.78863232682060391"/>
          <c:h val="0.87084870848708484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3366FF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C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1076-413B-9AC7-6A580224FBB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1076-413B-9AC7-6A580224FBB9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1076-413B-9AC7-6A580224FBB9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76-413B-9AC7-6A580224FBB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76-413B-9AC7-6A580224FBB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76-413B-9AC7-6A580224FBB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'основные показатели (2)'!$I$18:$I$20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 (+)</c:v>
                </c:pt>
              </c:strCache>
            </c:strRef>
          </c:cat>
          <c:val>
            <c:numRef>
              <c:f>'основные показатели (2)'!$J$18:$J$20</c:f>
              <c:numCache>
                <c:formatCode>#,##0.0</c:formatCode>
                <c:ptCount val="3"/>
                <c:pt idx="0">
                  <c:v>18890.2</c:v>
                </c:pt>
                <c:pt idx="1">
                  <c:v>15626.2</c:v>
                </c:pt>
                <c:pt idx="2">
                  <c:v>3264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76-413B-9AC7-6A580224F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314483168"/>
        <c:axId val="1"/>
        <c:axId val="0"/>
      </c:bar3DChart>
      <c:catAx>
        <c:axId val="314483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рублей</a:t>
                </a:r>
              </a:p>
            </c:rich>
          </c:tx>
          <c:layout>
            <c:manualLayout>
              <c:xMode val="edge"/>
              <c:yMode val="edge"/>
              <c:x val="2.4866785079928951E-2"/>
              <c:y val="0.3856088560885608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14483168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294849023090587"/>
          <c:y val="0.92066420664206639"/>
          <c:w val="0.18879101923982416"/>
          <c:h val="7.9335793357933615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4.7001180726334709E-3"/>
                  <c:y val="-1.015898343103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3C7-452B-A8F7-5F04EA3849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'доходы 2019'!$A$3:$A$5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2019'!$B$3:$B$5</c:f>
              <c:numCache>
                <c:formatCode>_-* #,##0.0\ _₽_-;\-* #,##0.0\ _₽_-;_-* "-"??\ _₽_-;_-@_-</c:formatCode>
                <c:ptCount val="3"/>
                <c:pt idx="0">
                  <c:v>2160.6999999999998</c:v>
                </c:pt>
                <c:pt idx="1">
                  <c:v>440.5</c:v>
                </c:pt>
                <c:pt idx="2">
                  <c:v>16289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C7-452B-A8F7-5F04EA38491F}"/>
            </c:ext>
          </c:extLst>
        </c:ser>
        <c:ser>
          <c:idx val="1"/>
          <c:order val="1"/>
          <c:explosion val="25"/>
          <c:cat>
            <c:strRef>
              <c:f>'доходы 2019'!$A$3:$A$5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2019'!$C$3:$C$5</c:f>
              <c:numCache>
                <c:formatCode>_(* #,##0.00_);_(* \(#,##0.00\);_(* "-"??_);_(@_)</c:formatCode>
                <c:ptCount val="3"/>
                <c:pt idx="0">
                  <c:v>4126.7</c:v>
                </c:pt>
                <c:pt idx="1">
                  <c:v>540</c:v>
                </c:pt>
                <c:pt idx="2">
                  <c:v>5933.4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C7-452B-A8F7-5F04EA384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49865505942197E-2"/>
          <c:y val="9.7587639601729961E-2"/>
          <c:w val="0.54024045907305063"/>
          <c:h val="0.81562094211907721"/>
        </c:manualLayout>
      </c:layout>
      <c:pie3DChart>
        <c:varyColors val="1"/>
        <c:ser>
          <c:idx val="0"/>
          <c:order val="0"/>
          <c:explosion val="25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'расходы 2018'!$A$3:$A$10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защита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'расходы 2018'!$B$3:$B$10</c:f>
              <c:numCache>
                <c:formatCode>_-* #,##0.0\ _₽_-;\-* #,##0.0\ _₽_-;_-* "-"??\ _₽_-;_-@_-</c:formatCode>
                <c:ptCount val="8"/>
                <c:pt idx="0">
                  <c:v>6866.2</c:v>
                </c:pt>
                <c:pt idx="1">
                  <c:v>185.4</c:v>
                </c:pt>
                <c:pt idx="2">
                  <c:v>96.4</c:v>
                </c:pt>
                <c:pt idx="3">
                  <c:v>986.7</c:v>
                </c:pt>
                <c:pt idx="4">
                  <c:v>940.5</c:v>
                </c:pt>
                <c:pt idx="5">
                  <c:v>5461</c:v>
                </c:pt>
                <c:pt idx="6">
                  <c:v>0</c:v>
                </c:pt>
                <c:pt idx="7">
                  <c:v>1090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C-4CDF-841B-03D208E4F466}"/>
            </c:ext>
          </c:extLst>
        </c:ser>
        <c:ser>
          <c:idx val="1"/>
          <c:order val="1"/>
          <c:explosion val="25"/>
          <c:cat>
            <c:strRef>
              <c:f>'расходы 2018'!$A$3:$A$10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защита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'расходы 2018'!$C$3:$C$10</c:f>
              <c:numCache>
                <c:formatCode>_(* #,##0.00_);_(* \(#,##0.00\);_(* "-"??_);_(@_)</c:formatCode>
                <c:ptCount val="8"/>
                <c:pt idx="0">
                  <c:v>14089788.48</c:v>
                </c:pt>
                <c:pt idx="1">
                  <c:v>210100</c:v>
                </c:pt>
                <c:pt idx="2">
                  <c:v>84100</c:v>
                </c:pt>
                <c:pt idx="3">
                  <c:v>4201608.5199999996</c:v>
                </c:pt>
                <c:pt idx="4">
                  <c:v>4666415.79</c:v>
                </c:pt>
                <c:pt idx="5">
                  <c:v>15023041.32</c:v>
                </c:pt>
                <c:pt idx="6">
                  <c:v>35673</c:v>
                </c:pt>
                <c:pt idx="7">
                  <c:v>2482696.86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C-4CDF-841B-03D208E4F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'соц. сфера'!$A$3:$A$5</c:f>
              <c:strCache>
                <c:ptCount val="3"/>
                <c:pt idx="0">
                  <c:v>Культура, кинематография</c:v>
                </c:pt>
                <c:pt idx="1">
                  <c:v>Социальная защита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'соц. сфера'!$B$3:$B$5</c:f>
              <c:numCache>
                <c:formatCode>_-* #,##0.0\ _₽_-;\-* #,##0.0\ _₽_-;_-* "-"??\ _₽_-;_-@_-</c:formatCode>
                <c:ptCount val="3"/>
                <c:pt idx="0">
                  <c:v>5461</c:v>
                </c:pt>
                <c:pt idx="1">
                  <c:v>0</c:v>
                </c:pt>
                <c:pt idx="2">
                  <c:v>1090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A-4D76-B902-7278EE6372F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'культура расходы+ спорт 2019 '!$A$3:$A$13</c:f>
              <c:strCache>
                <c:ptCount val="6"/>
                <c:pt idx="0">
                  <c:v>Заработная плата и начисления на выплаты по оплате труда</c:v>
                </c:pt>
                <c:pt idx="1">
                  <c:v>Льготный проезд, командировки</c:v>
                </c:pt>
                <c:pt idx="2">
                  <c:v>Услуги связи, интернет, коммунальные услуги, содержание имущества, прочие работы, услуги</c:v>
                </c:pt>
                <c:pt idx="3">
                  <c:v>Уплата налогов и сборов, платежей, госпошлин</c:v>
                </c:pt>
                <c:pt idx="4">
                  <c:v>Приобретение основных средств, материальных запасов</c:v>
                </c:pt>
                <c:pt idx="5">
                  <c:v>Капитальные вложения</c:v>
                </c:pt>
              </c:strCache>
            </c:strRef>
          </c:cat>
          <c:val>
            <c:numRef>
              <c:f>'культура расходы+ спорт 2019 '!$B$3:$B$13</c:f>
              <c:numCache>
                <c:formatCode>_-* #,##0.0\ _₽_-;\-* #,##0.0\ _₽_-;_-* "-"??\ _₽_-;_-@_-</c:formatCode>
                <c:ptCount val="6"/>
                <c:pt idx="0">
                  <c:v>4644.3999999999996</c:v>
                </c:pt>
                <c:pt idx="1">
                  <c:v>38</c:v>
                </c:pt>
                <c:pt idx="2">
                  <c:v>1510.4</c:v>
                </c:pt>
                <c:pt idx="3">
                  <c:v>0</c:v>
                </c:pt>
                <c:pt idx="4">
                  <c:v>661.9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0-449E-91AD-E7B0632F5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5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Благоустройство!$A$3:$A$5</c:f>
              <c:strCache>
                <c:ptCount val="2"/>
                <c:pt idx="0">
                  <c:v>Оплата труда безработных граждан</c:v>
                </c:pt>
                <c:pt idx="1">
                  <c:v>Оплата уличного освещения и т/о уличного освещения</c:v>
                </c:pt>
              </c:strCache>
            </c:strRef>
          </c:cat>
          <c:val>
            <c:numRef>
              <c:f>Благоустройство!$B$3:$B$5</c:f>
              <c:numCache>
                <c:formatCode>_-* #,##0.0\ _₽_-;\-* #,##0.0\ _₽_-;_-* "-"??\ _₽_-;_-@_-</c:formatCode>
                <c:ptCount val="2"/>
                <c:pt idx="0">
                  <c:v>321.89999999999998</c:v>
                </c:pt>
                <c:pt idx="1">
                  <c:v>383.7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9-4917-9286-B1DBEA7B1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ЖКХ!$A$3:$A$5</c:f>
              <c:strCache>
                <c:ptCount val="3"/>
                <c:pt idx="0">
                  <c:v>Взносы на капитальный ремонт многоквартирных домов</c:v>
                </c:pt>
                <c:pt idx="1">
                  <c:v>Зачистка территории свалки </c:v>
                </c:pt>
                <c:pt idx="2">
                  <c:v>Субсидии по подвозу воды и вывоза ЖБО</c:v>
                </c:pt>
              </c:strCache>
            </c:strRef>
          </c:cat>
          <c:val>
            <c:numRef>
              <c:f>ЖКХ!$B$3:$B$5</c:f>
              <c:numCache>
                <c:formatCode>0.0</c:formatCode>
                <c:ptCount val="3"/>
                <c:pt idx="0" formatCode="General">
                  <c:v>-168.1</c:v>
                </c:pt>
                <c:pt idx="1">
                  <c:v>100</c:v>
                </c:pt>
                <c:pt idx="2" formatCode="General">
                  <c:v>251.7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5-44CC-81B7-859DD3F97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2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39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25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88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381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528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56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9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5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3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6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4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8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3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0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СЕЛЬСКОЕ ПОСЕЛЕНИЕ ПОЛНОВАТ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БЮДЖЕТ ДЛЯ ГРАЖДАН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8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/>
              <a:t>Расходы бюджета сельского поселения Полноват в сфере культуры, социальной политики, физической культуры и спорта </a:t>
            </a:r>
            <a:r>
              <a:rPr lang="ru-RU" sz="1800" dirty="0" smtClean="0"/>
              <a:t>1 </a:t>
            </a:r>
            <a:r>
              <a:rPr lang="ru-RU" sz="1800" dirty="0" smtClean="0"/>
              <a:t>полугодие </a:t>
            </a:r>
            <a:r>
              <a:rPr lang="ru-RU" sz="1800" dirty="0" smtClean="0"/>
              <a:t>2019 года</a:t>
            </a: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855212"/>
              </p:ext>
            </p:extLst>
          </p:nvPr>
        </p:nvGraphicFramePr>
        <p:xfrm>
          <a:off x="323528" y="1628800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78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Расходы бюджета сельского поселения Полноват на содержание МАУ «Центр культуры и спорта «Созвездие»                                                              за 1 </a:t>
            </a:r>
            <a:r>
              <a:rPr lang="ru-RU" sz="1800" dirty="0" smtClean="0"/>
              <a:t>полугодие </a:t>
            </a:r>
            <a:r>
              <a:rPr lang="ru-RU" sz="1800" dirty="0" smtClean="0"/>
              <a:t>2019 года</a:t>
            </a:r>
            <a:endParaRPr lang="ru-RU" sz="1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739700"/>
              </p:ext>
            </p:extLst>
          </p:nvPr>
        </p:nvGraphicFramePr>
        <p:xfrm>
          <a:off x="467544" y="1628800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88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Расходы бюджета сельского поселения Полноват </a:t>
            </a:r>
            <a:r>
              <a:rPr lang="ru-RU" sz="2000" dirty="0" smtClean="0"/>
              <a:t>по благоустройству </a:t>
            </a:r>
            <a:r>
              <a:rPr lang="ru-RU" sz="2000" dirty="0" smtClean="0"/>
              <a:t>за 1 </a:t>
            </a:r>
            <a:r>
              <a:rPr lang="ru-RU" sz="2000" dirty="0" smtClean="0"/>
              <a:t>полугодие </a:t>
            </a:r>
            <a:r>
              <a:rPr lang="ru-RU" sz="2000" dirty="0" smtClean="0"/>
              <a:t>2019 года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882361"/>
              </p:ext>
            </p:extLst>
          </p:nvPr>
        </p:nvGraphicFramePr>
        <p:xfrm>
          <a:off x="457200" y="1700808"/>
          <a:ext cx="80752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0984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/>
              <a:t>Расходы бюджета сельского поселения Полноват на жилищно-коммунальное хозяйство за </a:t>
            </a:r>
            <a:r>
              <a:rPr lang="ru-RU" sz="1800" dirty="0" smtClean="0"/>
              <a:t>1 </a:t>
            </a:r>
            <a:r>
              <a:rPr lang="ru-RU" sz="1800" dirty="0" smtClean="0"/>
              <a:t>полугодие </a:t>
            </a:r>
            <a:r>
              <a:rPr lang="ru-RU" sz="1800" dirty="0" smtClean="0"/>
              <a:t>2019 года</a:t>
            </a: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223215"/>
              </p:ext>
            </p:extLst>
          </p:nvPr>
        </p:nvGraphicFramePr>
        <p:xfrm>
          <a:off x="611560" y="1844824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126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Спасибо за внимание!!!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1152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инус 3"/>
          <p:cNvSpPr/>
          <p:nvPr/>
        </p:nvSpPr>
        <p:spPr>
          <a:xfrm>
            <a:off x="1562136" y="2231141"/>
            <a:ext cx="570596" cy="377284"/>
          </a:xfrm>
          <a:prstGeom prst="mathMinus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7470" y="2225200"/>
            <a:ext cx="94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7607" y="2235117"/>
            <a:ext cx="102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33154" y="1196344"/>
            <a:ext cx="1439560" cy="699027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323185" y="2938630"/>
            <a:ext cx="1414227" cy="651182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5850436" y="2596690"/>
            <a:ext cx="1187942" cy="1585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1032" name="Picture 8" descr="C:\Users\econ11\Desktop\Для презентации\7263635-3d-small-people-saving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r="10349"/>
          <a:stretch/>
        </p:blipFill>
        <p:spPr bwMode="auto">
          <a:xfrm>
            <a:off x="5850435" y="908720"/>
            <a:ext cx="1169375" cy="149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10" name="TextBox 9"/>
          <p:cNvSpPr txBox="1"/>
          <p:nvPr/>
        </p:nvSpPr>
        <p:spPr>
          <a:xfrm>
            <a:off x="4486444" y="30592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3194" y="1336024"/>
            <a:ext cx="12811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39270" y="206187"/>
            <a:ext cx="7881263" cy="6082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Сельского поселения Полноват</a:t>
            </a:r>
            <a:endParaRPr lang="ru-RU" sz="1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82038" y="6595925"/>
            <a:ext cx="461962" cy="262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35" y="853329"/>
            <a:ext cx="1641162" cy="130394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" t="8685" r="8684" b="7653"/>
          <a:stretch/>
        </p:blipFill>
        <p:spPr>
          <a:xfrm>
            <a:off x="179512" y="2605736"/>
            <a:ext cx="1392391" cy="152243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3" r="316" b="11224"/>
          <a:stretch/>
        </p:blipFill>
        <p:spPr>
          <a:xfrm>
            <a:off x="2317220" y="853329"/>
            <a:ext cx="1527142" cy="132666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4" t="703" r="17421" b="-703"/>
          <a:stretch/>
        </p:blipFill>
        <p:spPr>
          <a:xfrm>
            <a:off x="2022890" y="2718678"/>
            <a:ext cx="2068544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7" y="37753"/>
            <a:ext cx="8458200" cy="74453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1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98737" y="6589078"/>
            <a:ext cx="4619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圆角矩形 8"/>
          <p:cNvSpPr/>
          <p:nvPr/>
        </p:nvSpPr>
        <p:spPr>
          <a:xfrm>
            <a:off x="428596" y="857232"/>
            <a:ext cx="8501122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圆角矩形 9"/>
          <p:cNvSpPr/>
          <p:nvPr/>
        </p:nvSpPr>
        <p:spPr>
          <a:xfrm>
            <a:off x="428596" y="1500174"/>
            <a:ext cx="850112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- денежные средства поступающие в бюджет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圆角矩形 10"/>
          <p:cNvSpPr/>
          <p:nvPr/>
        </p:nvSpPr>
        <p:spPr>
          <a:xfrm>
            <a:off x="428596" y="2071678"/>
            <a:ext cx="8501122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- денежные средства, выплачиваемые из бюджета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圆角矩形 10"/>
          <p:cNvSpPr/>
          <p:nvPr/>
        </p:nvSpPr>
        <p:spPr>
          <a:xfrm>
            <a:off x="428596" y="3357562"/>
            <a:ext cx="8501122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средства, предоставляемые одним бюджетом бюджетной системы другому бюджету бюджетной системы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428596" y="2643182"/>
            <a:ext cx="8501122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Бюджетная система 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圆角矩形 10"/>
          <p:cNvSpPr/>
          <p:nvPr/>
        </p:nvSpPr>
        <p:spPr>
          <a:xfrm>
            <a:off x="428596" y="4071942"/>
            <a:ext cx="8501122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- 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28596" y="4714884"/>
            <a:ext cx="8501122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бюджета - превышение расходов бюджета над его доходами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圆角矩形 10"/>
          <p:cNvSpPr/>
          <p:nvPr/>
        </p:nvSpPr>
        <p:spPr>
          <a:xfrm>
            <a:off x="428596" y="5143512"/>
            <a:ext cx="8501122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 бюджета - превышение доходов бюджета над его расходами</a:t>
            </a:r>
            <a:endParaRPr lang="zh-CN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圆角矩形 10"/>
          <p:cNvSpPr/>
          <p:nvPr/>
        </p:nvSpPr>
        <p:spPr>
          <a:xfrm>
            <a:off x="428596" y="5643578"/>
            <a:ext cx="8501122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Бюджетный процесс 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5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Основные показатели доходов и расходов бюджета сельского поселения Полноват </a:t>
            </a:r>
            <a:r>
              <a:rPr lang="ru-RU" dirty="0" smtClean="0"/>
              <a:t>за 1 полугодие 2019 года</a:t>
            </a:r>
            <a:endParaRPr lang="ru-RU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891648"/>
              </p:ext>
            </p:extLst>
          </p:nvPr>
        </p:nvGraphicFramePr>
        <p:xfrm>
          <a:off x="539552" y="1196751"/>
          <a:ext cx="7632848" cy="511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10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Функциональная структура исполнения доходной части бюджета сельского поселения Полноват за 1 полугодие 2019 года</a:t>
            </a:r>
            <a:endParaRPr lang="ru-RU" sz="2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380324"/>
              </p:ext>
            </p:extLst>
          </p:nvPr>
        </p:nvGraphicFramePr>
        <p:xfrm>
          <a:off x="755576" y="1772815"/>
          <a:ext cx="7488832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39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Анализ исполнения доходной части бюджета сельского </a:t>
            </a:r>
            <a:r>
              <a:rPr lang="ru-RU" sz="1600" dirty="0" smtClean="0"/>
              <a:t>поселения </a:t>
            </a:r>
            <a:r>
              <a:rPr lang="ru-RU" sz="1600" dirty="0"/>
              <a:t>Полноват за </a:t>
            </a:r>
            <a:r>
              <a:rPr lang="ru-RU" sz="1600" dirty="0" smtClean="0"/>
              <a:t>1 полугодие 2019 года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75303"/>
              </p:ext>
            </p:extLst>
          </p:nvPr>
        </p:nvGraphicFramePr>
        <p:xfrm>
          <a:off x="323528" y="858223"/>
          <a:ext cx="8352928" cy="5811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8855">
                  <a:extLst>
                    <a:ext uri="{9D8B030D-6E8A-4147-A177-3AD203B41FA5}">
                      <a16:colId xmlns:a16="http://schemas.microsoft.com/office/drawing/2014/main" val="3897448962"/>
                    </a:ext>
                  </a:extLst>
                </a:gridCol>
                <a:gridCol w="1518406">
                  <a:extLst>
                    <a:ext uri="{9D8B030D-6E8A-4147-A177-3AD203B41FA5}">
                      <a16:colId xmlns:a16="http://schemas.microsoft.com/office/drawing/2014/main" val="2128374165"/>
                    </a:ext>
                  </a:extLst>
                </a:gridCol>
                <a:gridCol w="1436881">
                  <a:extLst>
                    <a:ext uri="{9D8B030D-6E8A-4147-A177-3AD203B41FA5}">
                      <a16:colId xmlns:a16="http://schemas.microsoft.com/office/drawing/2014/main" val="1168321869"/>
                    </a:ext>
                  </a:extLst>
                </a:gridCol>
                <a:gridCol w="1538786">
                  <a:extLst>
                    <a:ext uri="{9D8B030D-6E8A-4147-A177-3AD203B41FA5}">
                      <a16:colId xmlns:a16="http://schemas.microsoft.com/office/drawing/2014/main" val="1632055312"/>
                    </a:ext>
                  </a:extLst>
                </a:gridCol>
              </a:tblGrid>
              <a:tr h="1314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Наименование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Исполнено за 1 полугодие 2019 года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327565"/>
                  </a:ext>
                </a:extLst>
              </a:tr>
              <a:tr h="241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Утверждено, рублей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Исполнено, рублей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% исполнения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extLst>
                  <a:ext uri="{0D108BD9-81ED-4DB2-BD59-A6C34878D82A}">
                    <a16:rowId xmlns:a16="http://schemas.microsoft.com/office/drawing/2014/main" val="4057280853"/>
                  </a:ext>
                </a:extLst>
              </a:tr>
              <a:tr h="1314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extLst>
                  <a:ext uri="{0D108BD9-81ED-4DB2-BD59-A6C34878D82A}">
                    <a16:rowId xmlns:a16="http://schemas.microsoft.com/office/drawing/2014/main" val="2588221064"/>
                  </a:ext>
                </a:extLst>
              </a:tr>
              <a:tr h="1314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Налоговые доходы, в том числе: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4 126 700,00  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2 160 748,27  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52,4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extLst>
                  <a:ext uri="{0D108BD9-81ED-4DB2-BD59-A6C34878D82A}">
                    <a16:rowId xmlns:a16="http://schemas.microsoft.com/office/drawing/2014/main" val="4006746608"/>
                  </a:ext>
                </a:extLst>
              </a:tr>
              <a:tr h="71172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2 047 400,00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1 047 976,16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51,2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3920673005"/>
                  </a:ext>
                </a:extLst>
              </a:tr>
              <a:tr h="71172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471 300,00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463 086,79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98,3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3150574920"/>
                  </a:ext>
                </a:extLst>
              </a:tr>
              <a:tr h="82928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  6 300,00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3 513,47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55,8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2036832658"/>
                  </a:ext>
                </a:extLst>
              </a:tr>
              <a:tr h="71172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1 600 500,00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641 716,74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40,1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1014664039"/>
                  </a:ext>
                </a:extLst>
              </a:tr>
              <a:tr h="71172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</a:rPr>
                        <a:t>-                120 600,00  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-               88 207,57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73,1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4059515882"/>
                  </a:ext>
                </a:extLst>
              </a:tr>
              <a:tr h="27142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Единый сельскохозяйственный налог (пени по соответствующему платежу)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           - 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       0,94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1125063813"/>
                  </a:ext>
                </a:extLst>
              </a:tr>
              <a:tr h="47660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 72 600,00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63 773,08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87,8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281695824"/>
                  </a:ext>
                </a:extLst>
              </a:tr>
              <a:tr h="35904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 30 700,00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23 657,90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77,1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650854099"/>
                  </a:ext>
                </a:extLst>
              </a:tr>
              <a:tr h="39205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 18 500,00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                  5 230,76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28,3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8" marR="5768" marT="5768" marB="0" anchor="ctr"/>
                </a:tc>
                <a:extLst>
                  <a:ext uri="{0D108BD9-81ED-4DB2-BD59-A6C34878D82A}">
                    <a16:rowId xmlns:a16="http://schemas.microsoft.com/office/drawing/2014/main" val="267609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99433"/>
              </p:ext>
            </p:extLst>
          </p:nvPr>
        </p:nvGraphicFramePr>
        <p:xfrm>
          <a:off x="251519" y="188641"/>
          <a:ext cx="8352929" cy="6480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5721">
                  <a:extLst>
                    <a:ext uri="{9D8B030D-6E8A-4147-A177-3AD203B41FA5}">
                      <a16:colId xmlns:a16="http://schemas.microsoft.com/office/drawing/2014/main" val="651503667"/>
                    </a:ext>
                  </a:extLst>
                </a:gridCol>
                <a:gridCol w="1520565">
                  <a:extLst>
                    <a:ext uri="{9D8B030D-6E8A-4147-A177-3AD203B41FA5}">
                      <a16:colId xmlns:a16="http://schemas.microsoft.com/office/drawing/2014/main" val="1425815492"/>
                    </a:ext>
                  </a:extLst>
                </a:gridCol>
                <a:gridCol w="1439106">
                  <a:extLst>
                    <a:ext uri="{9D8B030D-6E8A-4147-A177-3AD203B41FA5}">
                      <a16:colId xmlns:a16="http://schemas.microsoft.com/office/drawing/2014/main" val="1049453162"/>
                    </a:ext>
                  </a:extLst>
                </a:gridCol>
                <a:gridCol w="1537537">
                  <a:extLst>
                    <a:ext uri="{9D8B030D-6E8A-4147-A177-3AD203B41FA5}">
                      <a16:colId xmlns:a16="http://schemas.microsoft.com/office/drawing/2014/main" val="2897629448"/>
                    </a:ext>
                  </a:extLst>
                </a:gridCol>
              </a:tblGrid>
              <a:tr h="1552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Неналоговые доходы, в том числе: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               540 000,00  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             440 490,58  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81,6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781190881"/>
                  </a:ext>
                </a:extLst>
              </a:tr>
              <a:tr h="68182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  40 000,00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21 600,00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54,0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236622320"/>
                  </a:ext>
                </a:extLst>
              </a:tr>
              <a:tr h="84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500 000,00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418 890,58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83,8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407256794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Безвозмездные поступления, в том числе: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          34 927 049,00  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        16 288 969,34  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46,6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626184035"/>
                  </a:ext>
                </a:extLst>
              </a:tr>
              <a:tr h="330786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26 709 400,00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13 354 702,00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500857671"/>
                  </a:ext>
                </a:extLst>
              </a:tr>
              <a:tr h="459050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217 800,00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185 380,34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85,1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621827284"/>
                  </a:ext>
                </a:extLst>
              </a:tr>
              <a:tr h="445550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  22 600,00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22 600,00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560789097"/>
                  </a:ext>
                </a:extLst>
              </a:tr>
              <a:tr h="445550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Субвенции на осуществление отдельных полномочий ХМАО-Югры в сфере обращения с твердыми коммунальными отходами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   1 287,00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 1 287,00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461155938"/>
                  </a:ext>
                </a:extLst>
              </a:tr>
              <a:tr h="70882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200 000,00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               200 000,00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2096015465"/>
                  </a:ext>
                </a:extLst>
              </a:tr>
              <a:tr h="472552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Прочие межбюджетные трансферты, передаваемые бюджетам сельских поселений, на обеспечение сбалансированности бюджетов поселений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1 587 100,00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             - 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961682310"/>
                  </a:ext>
                </a:extLst>
              </a:tr>
              <a:tr h="43879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Прочие межбюджетные трансферты, предаваемые бюджетам сельских поселений в рамках наказов избирателей депутатам Думы ХМАО-Югры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1 025 000,00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1 025 000,00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3827053514"/>
                  </a:ext>
                </a:extLst>
              </a:tr>
              <a:tr h="587314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Прочие межбюджетные трансферты, передаваемые бюджетам поселений из бюджета Белоярского района на осуществление расходов, имеющих целевое назначение (создание музейного комплекса в с.п.Полноват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3 663 862,00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178669760"/>
                  </a:ext>
                </a:extLst>
              </a:tr>
              <a:tr h="600817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Прочие межбюджетные трансферты, передаваемые бюджетам поселений из бюджета Белоярского района на осуществление расходов, имеющих целевое назначение (создание музейного комплекса в с.п.Полноват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  1 500 000,00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            1 500 000,00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val="1436752524"/>
                  </a:ext>
                </a:extLst>
              </a:tr>
              <a:tr h="1552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ИТОГО: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          39 593 749,00  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        18 890 208,19  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47,7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662830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81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Функциональная структура исполнения </a:t>
            </a:r>
            <a:r>
              <a:rPr lang="ru-RU" sz="2000" dirty="0" smtClean="0"/>
              <a:t>расходной </a:t>
            </a:r>
            <a:r>
              <a:rPr lang="ru-RU" sz="2000" dirty="0"/>
              <a:t>части бюджета сельского поселения Полноват за </a:t>
            </a:r>
            <a:r>
              <a:rPr lang="ru-RU" sz="2000" dirty="0" smtClean="0"/>
              <a:t>1 </a:t>
            </a:r>
            <a:r>
              <a:rPr lang="ru-RU" sz="2000" dirty="0" smtClean="0"/>
              <a:t>полугодие </a:t>
            </a:r>
            <a:r>
              <a:rPr lang="ru-RU" sz="2000" dirty="0" smtClean="0"/>
              <a:t>2019 года</a:t>
            </a:r>
            <a:endParaRPr lang="ru-RU" sz="2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964169"/>
              </p:ext>
            </p:extLst>
          </p:nvPr>
        </p:nvGraphicFramePr>
        <p:xfrm>
          <a:off x="457200" y="1556792"/>
          <a:ext cx="80533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54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Анализ исполнения расходной части бюджета сельского поселения Полноват за </a:t>
            </a:r>
            <a:r>
              <a:rPr lang="ru-RU" sz="2400" dirty="0" smtClean="0"/>
              <a:t>1 </a:t>
            </a:r>
            <a:r>
              <a:rPr lang="ru-RU" sz="2400" dirty="0" smtClean="0"/>
              <a:t>полугодие </a:t>
            </a:r>
            <a:r>
              <a:rPr lang="ru-RU" sz="2400" dirty="0" smtClean="0"/>
              <a:t>2019 года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90130"/>
              </p:ext>
            </p:extLst>
          </p:nvPr>
        </p:nvGraphicFramePr>
        <p:xfrm>
          <a:off x="457198" y="1600200"/>
          <a:ext cx="8075241" cy="4925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9547">
                  <a:extLst>
                    <a:ext uri="{9D8B030D-6E8A-4147-A177-3AD203B41FA5}">
                      <a16:colId xmlns:a16="http://schemas.microsoft.com/office/drawing/2014/main" val="45506022"/>
                    </a:ext>
                  </a:extLst>
                </a:gridCol>
                <a:gridCol w="1707110">
                  <a:extLst>
                    <a:ext uri="{9D8B030D-6E8A-4147-A177-3AD203B41FA5}">
                      <a16:colId xmlns:a16="http://schemas.microsoft.com/office/drawing/2014/main" val="3312618881"/>
                    </a:ext>
                  </a:extLst>
                </a:gridCol>
                <a:gridCol w="1630995">
                  <a:extLst>
                    <a:ext uri="{9D8B030D-6E8A-4147-A177-3AD203B41FA5}">
                      <a16:colId xmlns:a16="http://schemas.microsoft.com/office/drawing/2014/main" val="1946652447"/>
                    </a:ext>
                  </a:extLst>
                </a:gridCol>
                <a:gridCol w="1837589">
                  <a:extLst>
                    <a:ext uri="{9D8B030D-6E8A-4147-A177-3AD203B41FA5}">
                      <a16:colId xmlns:a16="http://schemas.microsoft.com/office/drawing/2014/main" val="2283244042"/>
                    </a:ext>
                  </a:extLst>
                </a:gridCol>
              </a:tblGrid>
              <a:tr h="2565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Анализ исполнения расходной части бюджета сельского поселения Полноват за 1 полугодие 2019 года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159414"/>
                  </a:ext>
                </a:extLst>
              </a:tr>
              <a:tr h="25651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156569"/>
                  </a:ext>
                </a:extLst>
              </a:tr>
              <a:tr h="25651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5190958"/>
                  </a:ext>
                </a:extLst>
              </a:tr>
              <a:tr h="2565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Исполнено за 1 полугодие за 2019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233069"/>
                  </a:ext>
                </a:extLst>
              </a:tr>
              <a:tr h="256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Утверждено, 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Исполнено, рублей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% исполнения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8657752"/>
                  </a:ext>
                </a:extLst>
              </a:tr>
              <a:tr h="2565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6509364"/>
                  </a:ext>
                </a:extLst>
              </a:tr>
              <a:tr h="256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Общегосударственные вопросы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18 750 362,00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6 866 223,55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36,6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5438213"/>
                  </a:ext>
                </a:extLst>
              </a:tr>
              <a:tr h="256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Национальная оборона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217 800,00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185 380,34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846304"/>
                  </a:ext>
                </a:extLst>
              </a:tr>
              <a:tr h="577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396 400,00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96 400,00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9867724"/>
                  </a:ext>
                </a:extLst>
              </a:tr>
              <a:tr h="256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Национальная экономика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5 611 219,08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986 667,86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17,6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214635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3 913 100,00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939 266,62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412673"/>
                  </a:ext>
                </a:extLst>
              </a:tr>
              <a:tr h="525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Другие вопросы в области охраны окружающей среды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   1 287,00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  1 287,00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9997970"/>
                  </a:ext>
                </a:extLst>
              </a:tr>
              <a:tr h="256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Культура, кинематография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12 007 100,00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5 461 000,00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991758"/>
                  </a:ext>
                </a:extLst>
              </a:tr>
              <a:tr h="320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Социальная защита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  27 400,00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              -  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6623981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Физическая культура и спорт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  1 624 000,00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 1 090 000,00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2606411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ИТОГО: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             42 548 668,08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            15 626 225,37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745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7077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279</TotalTime>
  <Words>1096</Words>
  <Application>Microsoft Office PowerPoint</Application>
  <PresentationFormat>Экран (4:3)</PresentationFormat>
  <Paragraphs>189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幼圆</vt:lpstr>
      <vt:lpstr>Легкий дым</vt:lpstr>
      <vt:lpstr> СЕЛЬСКОЕ ПОСЕЛЕНИЕ ПОЛНОВАТ</vt:lpstr>
      <vt:lpstr>Структура бюджета муниципального образования Сельского поселения Полноват</vt:lpstr>
      <vt:lpstr>Основные понятия</vt:lpstr>
      <vt:lpstr>Презентация PowerPoint</vt:lpstr>
      <vt:lpstr>Функциональная структура исполнения доходной части бюджета сельского поселения Полноват за 1 полугодие 2019 года</vt:lpstr>
      <vt:lpstr>Анализ исполнения доходной части бюджета сельского поселения Полноват за 1 полугодие 2019 года</vt:lpstr>
      <vt:lpstr>Презентация PowerPoint</vt:lpstr>
      <vt:lpstr>Функциональная структура исполнения расходной части бюджета сельского поселения Полноват за 1 полугодие 2019 года</vt:lpstr>
      <vt:lpstr>Анализ исполнения расходной части бюджета сельского поселения Полноват за 1 полугодие 2019 года</vt:lpstr>
      <vt:lpstr>Расходы бюджета сельского поселения Полноват в сфере культуры, социальной политики, физической культуры и спорта 1 полугодие 2019 года</vt:lpstr>
      <vt:lpstr>Расходы бюджета сельского поселения Полноват на содержание МАУ «Центр культуры и спорта «Созвездие»                                                              за 1 полугодие 2019 года</vt:lpstr>
      <vt:lpstr>Расходы бюджета сельского поселения Полноват по благоустройству за 1 полугодие 2019 года</vt:lpstr>
      <vt:lpstr>Расходы бюджета сельского поселения Полноват на жилищно-коммунальное хозяйство за 1 полугодие 2019 года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25</cp:revision>
  <dcterms:created xsi:type="dcterms:W3CDTF">2019-01-18T12:29:02Z</dcterms:created>
  <dcterms:modified xsi:type="dcterms:W3CDTF">2019-10-17T09:17:00Z</dcterms:modified>
</cp:coreProperties>
</file>